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handoutMasterIdLst>
    <p:handoutMasterId r:id="rId36"/>
  </p:handoutMasterIdLst>
  <p:sldIdLst>
    <p:sldId id="256" r:id="rId2"/>
    <p:sldId id="353" r:id="rId3"/>
    <p:sldId id="278" r:id="rId4"/>
    <p:sldId id="354" r:id="rId5"/>
    <p:sldId id="280" r:id="rId6"/>
    <p:sldId id="279" r:id="rId7"/>
    <p:sldId id="347" r:id="rId8"/>
    <p:sldId id="311" r:id="rId9"/>
    <p:sldId id="355" r:id="rId10"/>
    <p:sldId id="360" r:id="rId11"/>
    <p:sldId id="312" r:id="rId12"/>
    <p:sldId id="290" r:id="rId13"/>
    <p:sldId id="313" r:id="rId14"/>
    <p:sldId id="352" r:id="rId15"/>
    <p:sldId id="315" r:id="rId16"/>
    <p:sldId id="318" r:id="rId17"/>
    <p:sldId id="305" r:id="rId18"/>
    <p:sldId id="302" r:id="rId19"/>
    <p:sldId id="365" r:id="rId20"/>
    <p:sldId id="361" r:id="rId21"/>
    <p:sldId id="366" r:id="rId22"/>
    <p:sldId id="362" r:id="rId23"/>
    <p:sldId id="367" r:id="rId24"/>
    <p:sldId id="303" r:id="rId25"/>
    <p:sldId id="368" r:id="rId26"/>
    <p:sldId id="363" r:id="rId27"/>
    <p:sldId id="369" r:id="rId28"/>
    <p:sldId id="356" r:id="rId29"/>
    <p:sldId id="357" r:id="rId30"/>
    <p:sldId id="370" r:id="rId31"/>
    <p:sldId id="364" r:id="rId32"/>
    <p:sldId id="358" r:id="rId33"/>
    <p:sldId id="29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50D"/>
    <a:srgbClr val="FA6EC8"/>
    <a:srgbClr val="091093"/>
    <a:srgbClr val="FC9EDA"/>
    <a:srgbClr val="29E0E9"/>
    <a:srgbClr val="159CF7"/>
    <a:srgbClr val="B239D3"/>
    <a:srgbClr val="F715A6"/>
    <a:srgbClr val="11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747" autoAdjust="0"/>
  </p:normalViewPr>
  <p:slideViewPr>
    <p:cSldViewPr>
      <p:cViewPr>
        <p:scale>
          <a:sx n="66" d="100"/>
          <a:sy n="66" d="100"/>
        </p:scale>
        <p:origin x="-150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-34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DE956-9069-4B92-A267-79D559DCDB5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1CF7E-4BD0-4CF1-BC9D-F78F2A6CD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985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1A32F-E88E-4957-878F-B39182C7A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71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1142984"/>
            <a:ext cx="8062912" cy="2214008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500"/>
              </a:spcAft>
            </a:pP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4000" b="1" i="1" kern="18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Мастер – класс для педагогов:</a:t>
            </a:r>
            <a:r>
              <a:rPr lang="ru-RU" sz="36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4000" b="1" i="1" kern="18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"Техника медитативного рисунка - </a:t>
            </a:r>
            <a:r>
              <a:rPr lang="ru-RU" sz="4000" b="1" i="1" kern="1800" dirty="0" err="1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Мандала</a:t>
            </a:r>
            <a:r>
              <a:rPr lang="ru-RU" sz="4000" b="1" i="1" kern="18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"</a:t>
            </a:r>
            <a:endParaRPr lang="ru-RU" sz="36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000372"/>
            <a:ext cx="8062912" cy="309178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800" b="1" i="1" dirty="0" smtClean="0">
                <a:solidFill>
                  <a:schemeClr val="bg1"/>
                </a:solidFill>
              </a:rPr>
              <a:t>Подготовила  </a:t>
            </a:r>
          </a:p>
          <a:p>
            <a:r>
              <a:rPr lang="ru-RU" sz="1800" b="1" i="1" dirty="0" smtClean="0">
                <a:solidFill>
                  <a:schemeClr val="bg1"/>
                </a:solidFill>
              </a:rPr>
              <a:t>педагог-психолог </a:t>
            </a:r>
          </a:p>
          <a:p>
            <a:r>
              <a:rPr lang="ru-RU" sz="1800" b="1" i="1" dirty="0" smtClean="0">
                <a:solidFill>
                  <a:schemeClr val="bg1"/>
                </a:solidFill>
              </a:rPr>
              <a:t>МБДОУ № 34</a:t>
            </a:r>
          </a:p>
          <a:p>
            <a:r>
              <a:rPr lang="ru-RU" sz="1800" b="1" i="1" dirty="0" smtClean="0">
                <a:solidFill>
                  <a:schemeClr val="bg1"/>
                </a:solidFill>
              </a:rPr>
              <a:t>Касьяненко Ирина Васильевна</a:t>
            </a:r>
            <a:endParaRPr lang="ru-RU" sz="1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43608" y="404664"/>
            <a:ext cx="7333488" cy="54864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052736"/>
            <a:ext cx="712879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indent="0">
              <a:buNone/>
            </a:pPr>
            <a:r>
              <a:rPr lang="ru-RU" sz="2400" b="1" dirty="0"/>
              <a:t>Когда можно использовать </a:t>
            </a:r>
            <a:r>
              <a:rPr lang="ru-RU" sz="2400" b="1" dirty="0" err="1"/>
              <a:t>мандалы</a:t>
            </a:r>
            <a:r>
              <a:rPr lang="ru-RU" sz="2400" b="1" dirty="0"/>
              <a:t>:</a:t>
            </a:r>
          </a:p>
          <a:p>
            <a:pPr lvl="0"/>
            <a:r>
              <a:rPr lang="ru-RU" dirty="0" smtClean="0"/>
              <a:t>-невозможность </a:t>
            </a:r>
            <a:r>
              <a:rPr lang="ru-RU" dirty="0"/>
              <a:t>сосредоточиться на чем-то</a:t>
            </a:r>
          </a:p>
          <a:p>
            <a:pPr lvl="0"/>
            <a:r>
              <a:rPr lang="ru-RU" dirty="0" smtClean="0"/>
              <a:t>-слишком </a:t>
            </a:r>
            <a:r>
              <a:rPr lang="ru-RU" dirty="0"/>
              <a:t>частые ошибки в работе</a:t>
            </a:r>
          </a:p>
          <a:p>
            <a:pPr lvl="0"/>
            <a:r>
              <a:rPr lang="ru-RU" dirty="0" smtClean="0"/>
              <a:t>-ухудшение </a:t>
            </a:r>
            <a:r>
              <a:rPr lang="ru-RU" dirty="0"/>
              <a:t>памяти</a:t>
            </a:r>
          </a:p>
          <a:p>
            <a:pPr lvl="0"/>
            <a:r>
              <a:rPr lang="ru-RU" dirty="0" smtClean="0"/>
              <a:t>-слишком </a:t>
            </a:r>
            <a:r>
              <a:rPr lang="ru-RU" dirty="0"/>
              <a:t>часто возникает чувство усталости</a:t>
            </a:r>
          </a:p>
          <a:p>
            <a:pPr lvl="0"/>
            <a:r>
              <a:rPr lang="ru-RU" dirty="0" smtClean="0"/>
              <a:t>-довольно </a:t>
            </a:r>
            <a:r>
              <a:rPr lang="ru-RU" dirty="0"/>
              <a:t>часто появляются боли (голова, спина, область желудка)</a:t>
            </a:r>
          </a:p>
          <a:p>
            <a:pPr lvl="0"/>
            <a:r>
              <a:rPr lang="ru-RU" dirty="0" smtClean="0"/>
              <a:t>-повышенная </a:t>
            </a:r>
            <a:r>
              <a:rPr lang="ru-RU" dirty="0"/>
              <a:t>возбудимость</a:t>
            </a:r>
          </a:p>
          <a:p>
            <a:pPr lvl="0"/>
            <a:r>
              <a:rPr lang="ru-RU" dirty="0" smtClean="0"/>
              <a:t>-работа </a:t>
            </a:r>
            <a:r>
              <a:rPr lang="ru-RU" dirty="0"/>
              <a:t>не представляет прежней радости</a:t>
            </a:r>
          </a:p>
          <a:p>
            <a:pPr lvl="0"/>
            <a:r>
              <a:rPr lang="ru-RU" dirty="0" smtClean="0"/>
              <a:t>-потеря </a:t>
            </a:r>
            <a:r>
              <a:rPr lang="ru-RU" dirty="0"/>
              <a:t>чувства юмора</a:t>
            </a:r>
          </a:p>
          <a:p>
            <a:pPr lvl="0"/>
            <a:r>
              <a:rPr lang="ru-RU" dirty="0" smtClean="0"/>
              <a:t>-пристрастие </a:t>
            </a:r>
            <a:r>
              <a:rPr lang="ru-RU" dirty="0"/>
              <a:t>к алкогольным напиткам</a:t>
            </a:r>
          </a:p>
          <a:p>
            <a:pPr lvl="0"/>
            <a:r>
              <a:rPr lang="ru-RU" dirty="0" smtClean="0"/>
              <a:t>-постоянное </a:t>
            </a:r>
            <a:r>
              <a:rPr lang="ru-RU" dirty="0"/>
              <a:t>ощущение недоедания</a:t>
            </a:r>
          </a:p>
          <a:p>
            <a:pPr lvl="0"/>
            <a:r>
              <a:rPr lang="ru-RU" dirty="0" smtClean="0"/>
              <a:t>-пропадает </a:t>
            </a:r>
            <a:r>
              <a:rPr lang="ru-RU" dirty="0"/>
              <a:t>аппетит, потерян вкус к еде</a:t>
            </a:r>
          </a:p>
          <a:p>
            <a:pPr lvl="0"/>
            <a:r>
              <a:rPr lang="ru-RU" dirty="0" smtClean="0"/>
              <a:t>-невозможность </a:t>
            </a:r>
            <a:r>
              <a:rPr lang="ru-RU" dirty="0"/>
              <a:t>вовремя закончить работу</a:t>
            </a:r>
          </a:p>
        </p:txBody>
      </p:sp>
    </p:spTree>
    <p:extLst>
      <p:ext uri="{BB962C8B-B14F-4D97-AF65-F5344CB8AC3E}">
        <p14:creationId xmlns:p14="http://schemas.microsoft.com/office/powerpoint/2010/main" val="412658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pPr algn="ctr"/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57200" y="5711670"/>
            <a:ext cx="5842992" cy="7431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31605"/>
            <a:ext cx="2439789" cy="24397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519" y="474159"/>
            <a:ext cx="2344213" cy="23546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66" y="2974275"/>
            <a:ext cx="2857500" cy="2857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71394"/>
            <a:ext cx="2736304" cy="30303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1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5030"/>
            <a:ext cx="3672408" cy="2331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93798"/>
            <a:ext cx="4452405" cy="24933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53" y="3069028"/>
            <a:ext cx="3725607" cy="2794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63" y="32901"/>
            <a:ext cx="3016881" cy="3016881"/>
          </a:xfrm>
          <a:prstGeom prst="rect">
            <a:avLst/>
          </a:prstGeom>
        </p:spPr>
      </p:pic>
      <p:pic>
        <p:nvPicPr>
          <p:cNvPr id="8" name="Объект 1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8288"/>
            <a:ext cx="2546109" cy="25461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32454"/>
            <a:ext cx="2326568" cy="23265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49782"/>
            <a:ext cx="2387515" cy="29821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9840" y="775797"/>
            <a:ext cx="8229600" cy="4572000"/>
          </a:xfrm>
        </p:spPr>
        <p:txBody>
          <a:bodyPr/>
          <a:lstStyle/>
          <a:p>
            <a:pPr marL="64008" indent="0">
              <a:buNone/>
            </a:pPr>
            <a:r>
              <a:rPr lang="ru-RU" sz="2000" dirty="0" smtClean="0"/>
              <a:t>Созерцание и создание </a:t>
            </a:r>
            <a:r>
              <a:rPr lang="ru-RU" sz="2000" dirty="0" err="1"/>
              <a:t>мандал</a:t>
            </a:r>
            <a:r>
              <a:rPr lang="ru-RU" sz="2000" dirty="0"/>
              <a:t> приносит неоценимую пользу. </a:t>
            </a:r>
            <a:r>
              <a:rPr lang="ru-RU" sz="2000" dirty="0" smtClean="0"/>
              <a:t>Вы учитесь </a:t>
            </a:r>
            <a:r>
              <a:rPr lang="ru-RU" sz="2000" dirty="0"/>
              <a:t>слушать свои собственные чувства, свою собственную правду. Очищайтесь от ненужного, лечите свое тело и свою душу.</a:t>
            </a: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5" name="Содержимое 5" descr="Marsh-chapel-Round-window-510x5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132856"/>
            <a:ext cx="3234577" cy="3215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D:\работа мандалы\YtkCgjNMGr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2132856"/>
            <a:ext cx="4580566" cy="35270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В этой технологии есть свои тонкости: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6072"/>
          </a:xfrm>
        </p:spPr>
        <p:txBody>
          <a:bodyPr>
            <a:normAutofit/>
          </a:bodyPr>
          <a:lstStyle/>
          <a:p>
            <a:r>
              <a:rPr lang="ru-RU" sz="2600" dirty="0"/>
              <a:t>Ø во время работы не разговаривайте друг с другом. Лишь в исключительных случаях можно шепотом что-то спросить и ответить;</a:t>
            </a:r>
          </a:p>
          <a:p>
            <a:r>
              <a:rPr lang="ru-RU" sz="2600" dirty="0"/>
              <a:t>Ø дайте возможность руке самой двигаться по кругу, самой брать «понравившиеся» ей цвета;</a:t>
            </a:r>
          </a:p>
          <a:p>
            <a:r>
              <a:rPr lang="ru-RU" sz="2600" dirty="0"/>
              <a:t>Ø не стремитесь искусственно создать шедевр. Важно сделать искренний рисунок, отражающий вашу внутреннюю жизнь. И чем более искренней и правдивой будет ваша </a:t>
            </a:r>
            <a:r>
              <a:rPr lang="ru-RU" sz="2600" dirty="0" err="1"/>
              <a:t>мандала</a:t>
            </a:r>
            <a:r>
              <a:rPr lang="ru-RU" sz="2600" dirty="0"/>
              <a:t>, тем больший эффект вы ощутите.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6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4" y="584684"/>
            <a:ext cx="5688632" cy="5688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219256" cy="24414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с </a:t>
            </a:r>
            <a:r>
              <a:rPr lang="ru-RU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цветотерапией</a:t>
            </a: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символикой </a:t>
            </a:r>
            <a:r>
              <a:rPr lang="ru-RU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мандал</a:t>
            </a: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>
                <a:solidFill>
                  <a:schemeClr val="tx1"/>
                </a:solidFill>
                <a:effectLst/>
              </a:rPr>
              <a:t/>
            </a:r>
            <a:br>
              <a:rPr lang="ru-RU" dirty="0">
                <a:solidFill>
                  <a:schemeClr val="tx1"/>
                </a:solidFill>
                <a:effectLst/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8754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effectLst/>
              </a:rPr>
              <a:t>З</a:t>
            </a:r>
            <a:r>
              <a:rPr lang="ru-RU" sz="3200" b="1" dirty="0" smtClean="0">
                <a:solidFill>
                  <a:schemeClr val="accent2"/>
                </a:solidFill>
                <a:effectLst/>
              </a:rPr>
              <a:t>начение цвета в </a:t>
            </a:r>
            <a:r>
              <a:rPr lang="ru-RU" sz="3200" b="1" dirty="0" err="1" smtClean="0">
                <a:solidFill>
                  <a:schemeClr val="accent2"/>
                </a:solidFill>
                <a:effectLst/>
              </a:rPr>
              <a:t>мандале</a:t>
            </a:r>
            <a:r>
              <a:rPr lang="ru-RU" sz="3200" b="1" dirty="0" smtClean="0">
                <a:solidFill>
                  <a:schemeClr val="accent2"/>
                </a:solidFill>
                <a:effectLst/>
              </a:rPr>
              <a:t>: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endParaRPr lang="ru-RU" sz="36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908720"/>
            <a:ext cx="6768752" cy="6306494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ru-RU" b="1" dirty="0" smtClean="0"/>
          </a:p>
          <a:p>
            <a:pPr marL="64008" indent="0">
              <a:buNone/>
            </a:pPr>
            <a:endParaRPr lang="ru-RU" b="1" dirty="0"/>
          </a:p>
          <a:p>
            <a:pPr marL="64008" indent="0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sz="2600" b="1" dirty="0"/>
          </a:p>
          <a:p>
            <a:pPr marL="64008" indent="0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Красный </a:t>
            </a:r>
            <a:r>
              <a:rPr lang="ru-RU" sz="2600" dirty="0" smtClean="0">
                <a:solidFill>
                  <a:srgbClr val="FF0000"/>
                </a:solidFill>
              </a:rPr>
              <a:t>- </a:t>
            </a:r>
            <a:r>
              <a:rPr lang="ru-RU" sz="2600" b="1" dirty="0" smtClean="0">
                <a:solidFill>
                  <a:schemeClr val="bg1"/>
                </a:solidFill>
              </a:rPr>
              <a:t>это </a:t>
            </a:r>
            <a:r>
              <a:rPr lang="ru-RU" sz="2600" b="1" dirty="0">
                <a:solidFill>
                  <a:schemeClr val="bg1"/>
                </a:solidFill>
              </a:rPr>
              <a:t>жизненная сила, энергия, либидо, активность, страдание, гнев, трансформация, разрушение, смелость, агрессивность, мужская энергия.</a:t>
            </a:r>
          </a:p>
          <a:p>
            <a:pPr marL="64008" indent="0">
              <a:buNone/>
            </a:pP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9042" y="764704"/>
            <a:ext cx="7613398" cy="4572000"/>
          </a:xfrm>
        </p:spPr>
        <p:txBody>
          <a:bodyPr>
            <a:normAutofit fontScale="85000" lnSpcReduction="20000"/>
          </a:bodyPr>
          <a:lstStyle/>
          <a:p>
            <a:pPr marL="64008" indent="0">
              <a:buNone/>
            </a:pPr>
            <a:r>
              <a:rPr lang="ru-RU" sz="3200" b="1" dirty="0"/>
              <a:t>Много красного цвета в </a:t>
            </a:r>
            <a:r>
              <a:rPr lang="ru-RU" sz="3200" b="1" dirty="0" err="1"/>
              <a:t>мандале</a:t>
            </a:r>
            <a:r>
              <a:rPr lang="ru-RU" sz="3200" b="1" dirty="0"/>
              <a:t> показывает нам, что много гнева и агрессии накопилось, и им надо дать приемлемый выход через трансформацию, направить эту энергию на творчество и реализацию.</a:t>
            </a:r>
          </a:p>
          <a:p>
            <a:pPr marL="64008" indent="0">
              <a:buNone/>
            </a:pPr>
            <a:r>
              <a:rPr lang="ru-RU" sz="3200" b="1" dirty="0"/>
              <a:t>Его отсутствие в </a:t>
            </a:r>
            <a:r>
              <a:rPr lang="ru-RU" sz="3200" b="1" dirty="0" err="1"/>
              <a:t>мандале</a:t>
            </a:r>
            <a:r>
              <a:rPr lang="ru-RU" sz="3200" b="1" dirty="0"/>
              <a:t> говорит о пассивности и отсутствии самоутверждения. Желательно, чтобы он присутствовал хотя бы в сложных цветах. Например, в розовом, фиолетовом, оранжевом;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10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 4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 b="130"/>
          <a:stretch>
            <a:fillRect/>
          </a:stretch>
        </p:blipFill>
        <p:spPr>
          <a:xfrm>
            <a:off x="179512" y="188640"/>
            <a:ext cx="8687886" cy="6499665"/>
          </a:xfrm>
          <a:prstGeom prst="rect">
            <a:avLst/>
          </a:prstGeom>
          <a:solidFill>
            <a:schemeClr val="bg2">
              <a:shade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821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48680"/>
            <a:ext cx="7632848" cy="590612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ru-RU" sz="3200" b="1" dirty="0" smtClean="0">
              <a:solidFill>
                <a:srgbClr val="091093"/>
              </a:solidFill>
            </a:endParaRPr>
          </a:p>
          <a:p>
            <a:pPr marL="64008" indent="0">
              <a:buNone/>
            </a:pPr>
            <a:r>
              <a:rPr lang="ru-RU" sz="3200" b="1" dirty="0" smtClean="0">
                <a:solidFill>
                  <a:srgbClr val="091093"/>
                </a:solidFill>
              </a:rPr>
              <a:t>Синий</a:t>
            </a:r>
            <a:r>
              <a:rPr lang="ru-RU" sz="3200" b="1" dirty="0" smtClean="0"/>
              <a:t> </a:t>
            </a:r>
            <a:r>
              <a:rPr lang="ru-RU" sz="3200" b="1" dirty="0"/>
              <a:t>-</a:t>
            </a:r>
            <a:r>
              <a:rPr lang="ru-RU" sz="3200" b="1" dirty="0">
                <a:solidFill>
                  <a:schemeClr val="bg1"/>
                </a:solidFill>
              </a:rPr>
              <a:t>отображает женскую энергию, это релаксация и спокойствие. Это принятие и символ доброй матери. Он обычно говорит о возрождении и расширении. Это наша внутренняя способность создавать связи, питать взращивать.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9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8229600" cy="4572000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ru-RU" sz="2800" b="1" dirty="0"/>
              <a:t>Но слишком много голубого цвета в </a:t>
            </a:r>
            <a:r>
              <a:rPr lang="ru-RU" sz="2800" b="1" dirty="0" err="1"/>
              <a:t>мандале</a:t>
            </a:r>
            <a:r>
              <a:rPr lang="ru-RU" sz="2800" b="1" dirty="0"/>
              <a:t> может говорить о пассивности и погружении в бессознательное. Отсутствие в </a:t>
            </a:r>
            <a:r>
              <a:rPr lang="ru-RU" sz="2800" b="1" dirty="0" err="1"/>
              <a:t>мандале</a:t>
            </a:r>
            <a:r>
              <a:rPr lang="ru-RU" sz="2800" b="1" dirty="0"/>
              <a:t> голубого цвета говорит об отсутствии контакта со своей внутренней женской энергией. Тёмный, мутный синий цвет — это пожирающее материнское начало, конфликтные отношения с матерью и негативное отношение к своей женской энергии, женскому началу.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97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FFC000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12776"/>
            <a:ext cx="7056784" cy="3888432"/>
          </a:xfrm>
        </p:spPr>
        <p:txBody>
          <a:bodyPr/>
          <a:lstStyle/>
          <a:p>
            <a:pPr marL="64008" indent="0">
              <a:buNone/>
            </a:pPr>
            <a:r>
              <a:rPr lang="ru-RU" sz="3200" b="1" dirty="0">
                <a:solidFill>
                  <a:srgbClr val="00B050"/>
                </a:solidFill>
              </a:rPr>
              <a:t>Зеленый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chemeClr val="bg1"/>
                </a:solidFill>
              </a:rPr>
              <a:t>- рост, обновление, забота и поддержка других, взрослое отношение к себе.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50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36712"/>
            <a:ext cx="7416824" cy="4968552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endParaRPr lang="ru-RU" sz="3200" b="1" dirty="0" smtClean="0">
              <a:solidFill>
                <a:schemeClr val="bg1"/>
              </a:solidFill>
            </a:endParaRPr>
          </a:p>
          <a:p>
            <a:pPr marL="64008" indent="0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Жёлтый</a:t>
            </a:r>
            <a:r>
              <a:rPr lang="ru-RU" sz="3200" b="1" dirty="0">
                <a:solidFill>
                  <a:schemeClr val="bg1"/>
                </a:solidFill>
              </a:rPr>
              <a:t>— это индивидуальность, наша миссия.. Это стремление идти вперёд.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marL="64008" indent="0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Чистый </a:t>
            </a:r>
            <a:r>
              <a:rPr lang="ru-RU" sz="3200" b="1" dirty="0">
                <a:solidFill>
                  <a:schemeClr val="bg1"/>
                </a:solidFill>
              </a:rPr>
              <a:t>жёлтый цвет — это отображение наших хороших взаимоотношений с отцом. </a:t>
            </a:r>
            <a:r>
              <a:rPr lang="ru-RU" sz="3200" b="1" dirty="0" smtClean="0">
                <a:solidFill>
                  <a:schemeClr val="bg1"/>
                </a:solidFill>
              </a:rPr>
              <a:t>Затемнённый жёлтый </a:t>
            </a:r>
            <a:r>
              <a:rPr lang="ru-RU" sz="3200" b="1" dirty="0">
                <a:solidFill>
                  <a:schemeClr val="bg1"/>
                </a:solidFill>
              </a:rPr>
              <a:t>— это </a:t>
            </a:r>
            <a:r>
              <a:rPr lang="ru-RU" sz="3200" b="1" dirty="0" smtClean="0">
                <a:solidFill>
                  <a:schemeClr val="bg1"/>
                </a:solidFill>
              </a:rPr>
              <a:t>сниженная </a:t>
            </a:r>
            <a:r>
              <a:rPr lang="ru-RU" sz="3200" b="1" dirty="0">
                <a:solidFill>
                  <a:schemeClr val="bg1"/>
                </a:solidFill>
              </a:rPr>
              <a:t>самооценка и проблемы во взаимоотношениях с мужчинами.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0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54766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12776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Остальные цвета создаются путём смешивания основных цветов и несут следующие качества</a:t>
            </a:r>
            <a:r>
              <a:rPr lang="ru-RU" sz="2400" b="1" dirty="0" smtClean="0"/>
              <a:t>:</a:t>
            </a:r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r>
              <a:rPr lang="ru-RU" sz="2400" b="1" dirty="0">
                <a:solidFill>
                  <a:srgbClr val="FA6EC8"/>
                </a:solidFill>
              </a:rPr>
              <a:t>Розовый</a:t>
            </a:r>
            <a:r>
              <a:rPr lang="ru-RU" sz="2400" dirty="0"/>
              <a:t> — нежность, естественная телесность, эмоциональная жизнь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b="1" dirty="0">
                <a:solidFill>
                  <a:srgbClr val="7030A0"/>
                </a:solidFill>
              </a:rPr>
              <a:t>Фиолетовый</a:t>
            </a:r>
            <a:r>
              <a:rPr lang="ru-RU" sz="2400" dirty="0"/>
              <a:t> (яркий, фуксин) — эмансипация, индивидуализация, начало творческого проекта, отделение от матери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572000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ru-RU" sz="3200" b="1" dirty="0">
                <a:solidFill>
                  <a:srgbClr val="F3750D"/>
                </a:solidFill>
              </a:rPr>
              <a:t>Оранжевый</a:t>
            </a:r>
            <a:r>
              <a:rPr lang="ru-RU" sz="3200" dirty="0">
                <a:solidFill>
                  <a:srgbClr val="F3750D"/>
                </a:solidFill>
              </a:rPr>
              <a:t> </a:t>
            </a:r>
            <a:r>
              <a:rPr lang="ru-RU" sz="3200" dirty="0"/>
              <a:t>— самоутверждение, упорство, самооценка, эгоцентризм, амбиции, взаимоотношения с мужским началом, с отцом.</a:t>
            </a:r>
          </a:p>
          <a:p>
            <a:endParaRPr lang="ru-RU" sz="3200" dirty="0"/>
          </a:p>
          <a:p>
            <a:pPr marL="64008" indent="0">
              <a:buNone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Коричневый</a:t>
            </a:r>
            <a:r>
              <a:rPr lang="ru-RU" sz="3200" dirty="0"/>
              <a:t> — печаль, желание домашнего очага, табу, низкое мнение о себе, </a:t>
            </a:r>
            <a:r>
              <a:rPr lang="ru-RU" sz="3200" dirty="0" err="1"/>
              <a:t>заблокированность</a:t>
            </a:r>
            <a:r>
              <a:rPr lang="ru-RU" sz="3200" dirty="0"/>
              <a:t> энергий.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56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140968"/>
            <a:ext cx="8229600" cy="13990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Серый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b="1" dirty="0">
                <a:solidFill>
                  <a:schemeClr val="tx1"/>
                </a:solidFill>
              </a:rPr>
              <a:t>— безнадёжность, депрессия, вина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Белый</a:t>
            </a:r>
            <a:r>
              <a:rPr lang="ru-RU" sz="2800" dirty="0">
                <a:solidFill>
                  <a:schemeClr val="tx1"/>
                </a:solidFill>
              </a:rPr>
              <a:t> — </a:t>
            </a:r>
            <a:r>
              <a:rPr lang="ru-RU" sz="2800" b="1" dirty="0">
                <a:solidFill>
                  <a:schemeClr val="tx1"/>
                </a:solidFill>
              </a:rPr>
              <a:t>духовность, трансформация, чистый лист, единство в котором соединяется разнообразие мира. Белый — это все цвета, ещё не проявленные на свои спектры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9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916832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Чёрный</a:t>
            </a:r>
            <a:r>
              <a:rPr lang="ru-RU" sz="2400" dirty="0"/>
              <a:t> </a:t>
            </a:r>
            <a:r>
              <a:rPr lang="ru-RU" sz="2400" b="1" dirty="0"/>
              <a:t>— тайна, смерть-возрождение, посвящение, бессознательное. Иногда это может быть выражением депрессии и горя, которое мы не позволяем себе выразить. Гармония и красота изначального Хаоса.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1099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Значение форм в </a:t>
            </a:r>
            <a:r>
              <a:rPr lang="ru-RU" sz="3200" b="1" dirty="0" err="1"/>
              <a:t>мандале</a:t>
            </a:r>
            <a:r>
              <a:rPr lang="ru-RU" sz="3200" dirty="0"/>
              <a:t>:</a:t>
            </a:r>
            <a:br>
              <a:rPr lang="ru-RU" sz="3200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268760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  <a:endParaRPr lang="ru-RU" sz="2000" dirty="0" smtClean="0"/>
          </a:p>
          <a:p>
            <a:r>
              <a:rPr lang="ru-RU" sz="2000" b="1" dirty="0" smtClean="0"/>
              <a:t>Прямоугольник</a:t>
            </a:r>
            <a:r>
              <a:rPr lang="ru-RU" sz="2000" dirty="0"/>
              <a:t> – состояние перехода и изменения, замешательство, неопределённость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b="1" dirty="0"/>
              <a:t>Треугольник</a:t>
            </a:r>
            <a:r>
              <a:rPr lang="ru-RU" sz="2000" dirty="0"/>
              <a:t> – лидерство, активность, целеустремлённость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b="1" dirty="0"/>
              <a:t>Круг</a:t>
            </a:r>
            <a:r>
              <a:rPr lang="ru-RU" sz="2000" dirty="0"/>
              <a:t> – гармония, целостность, благополучие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b="1" dirty="0"/>
              <a:t>Овал, глаз</a:t>
            </a:r>
            <a:r>
              <a:rPr lang="ru-RU" sz="2000" dirty="0"/>
              <a:t> – защита, порядок, забота, покой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b="1" dirty="0"/>
              <a:t>Квадрат, ромб, многоугольник</a:t>
            </a:r>
            <a:r>
              <a:rPr lang="ru-RU" sz="2000" dirty="0"/>
              <a:t> – фундамент, опора, основательность.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140916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690428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На что следует обратить внимание на </a:t>
            </a:r>
            <a:r>
              <a:rPr lang="ru-RU" sz="2400" b="1" dirty="0" smtClean="0">
                <a:solidFill>
                  <a:srgbClr val="FF0000"/>
                </a:solidFill>
              </a:rPr>
              <a:t>рисунке:</a:t>
            </a:r>
          </a:p>
          <a:p>
            <a:endParaRPr lang="ru-RU" sz="2000" dirty="0">
              <a:solidFill>
                <a:srgbClr val="FF0000"/>
              </a:solidFill>
            </a:endParaRPr>
          </a:p>
          <a:p>
            <a:r>
              <a:rPr lang="ru-RU" sz="2800" b="1" dirty="0"/>
              <a:t>Центр</a:t>
            </a:r>
            <a:r>
              <a:rPr lang="ru-RU" sz="2800" dirty="0"/>
              <a:t> – непосредственно то, что является ядром личности – «я» автора. (Два центра встречаются в работах людей с патологиями развития личности.) Незаполненный, пустой центр говорит о готовности к переменам</a:t>
            </a:r>
            <a:r>
              <a:rPr lang="ru-RU" sz="2800" dirty="0" smtClean="0"/>
              <a:t>.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797151"/>
            <a:ext cx="1604079" cy="160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7494"/>
            <a:ext cx="8003232" cy="1399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Что такое </a:t>
            </a:r>
            <a:r>
              <a:rPr lang="ru-RU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мандала</a:t>
            </a: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?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340768"/>
            <a:ext cx="7829576" cy="488319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Мандала</a:t>
            </a:r>
            <a:r>
              <a:rPr lang="ru-RU" b="1" dirty="0" smtClean="0"/>
              <a:t> – в переводе с санскрита обозначает «круг». То есть это рисунок, состоящий из кругов, или вписанный в круг. В буквальном переводе это  «то, что содержит сущность», рисунок, в котором есть некое важное содержание, послание, идея, душа, зерно, суть.</a:t>
            </a:r>
          </a:p>
          <a:p>
            <a:r>
              <a:rPr lang="ru-RU" b="1" dirty="0" smtClean="0"/>
              <a:t>Это понятие введено в психотерапию </a:t>
            </a:r>
            <a:r>
              <a:rPr lang="ru-RU" b="1" u="sng" dirty="0" smtClean="0"/>
              <a:t>Карлом Густавом Юнгом</a:t>
            </a:r>
          </a:p>
          <a:p>
            <a:r>
              <a:rPr lang="ru-RU" b="1" dirty="0" smtClean="0"/>
              <a:t> </a:t>
            </a:r>
            <a:r>
              <a:rPr lang="ru-RU" b="1" dirty="0"/>
              <a:t>П</a:t>
            </a:r>
            <a:r>
              <a:rPr lang="ru-RU" b="1" dirty="0" smtClean="0"/>
              <a:t>роизносить слово надо с ударением на первую букву «А»..</a:t>
            </a:r>
          </a:p>
          <a:p>
            <a:r>
              <a:rPr lang="ru-RU" b="1" dirty="0"/>
              <a:t>метод </a:t>
            </a:r>
            <a:r>
              <a:rPr lang="ru-RU" b="1" dirty="0" err="1"/>
              <a:t>мандалы</a:t>
            </a:r>
            <a:r>
              <a:rPr lang="ru-RU" b="1" dirty="0"/>
              <a:t> - это путь к нашему центру, к открытию нашей уникальной индивидуальности.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75608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smtClean="0"/>
              <a:t>Внешние </a:t>
            </a:r>
            <a:r>
              <a:rPr lang="ru-RU" sz="2400" b="1" dirty="0"/>
              <a:t>границы круга </a:t>
            </a:r>
            <a:r>
              <a:rPr lang="ru-RU" sz="2400" dirty="0"/>
              <a:t>– осознание своих психологических границ в процессе взаимодействия с другими, защита своего личностного пространства. Слишком плотная оболочка может указывать на защиту своих границ, тревожность. Разрывы, тонкая, пунктирная линия границы – </a:t>
            </a:r>
            <a:r>
              <a:rPr lang="ru-RU" sz="2400" dirty="0" err="1"/>
              <a:t>внутреннии</a:t>
            </a:r>
            <a:r>
              <a:rPr lang="ru-RU" sz="2400" dirty="0"/>
              <a:t>̆ конфликт. Благоприятный̆ признак – граница обведена </a:t>
            </a:r>
            <a:r>
              <a:rPr lang="ru-RU" sz="2400" dirty="0" err="1"/>
              <a:t>цветнои</a:t>
            </a:r>
            <a:r>
              <a:rPr lang="ru-RU" sz="2400" dirty="0"/>
              <a:t>̆ </a:t>
            </a:r>
            <a:r>
              <a:rPr lang="ru-RU" sz="2400" dirty="0" err="1"/>
              <a:t>линиеи</a:t>
            </a:r>
            <a:r>
              <a:rPr lang="ru-RU" sz="2400" dirty="0"/>
              <a:t>̆. Отсутствие границ – возможно, человек испытывает внутреннее беспокойство.</a:t>
            </a:r>
          </a:p>
        </p:txBody>
      </p:sp>
    </p:spTree>
    <p:extLst>
      <p:ext uri="{BB962C8B-B14F-4D97-AF65-F5344CB8AC3E}">
        <p14:creationId xmlns:p14="http://schemas.microsoft.com/office/powerpoint/2010/main" val="173798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568593"/>
            <a:ext cx="5040560" cy="5978608"/>
          </a:xfrm>
        </p:spPr>
        <p:txBody>
          <a:bodyPr>
            <a:normAutofit/>
          </a:bodyPr>
          <a:lstStyle/>
          <a:p>
            <a:r>
              <a:rPr lang="ru-RU" sz="2000" b="1" dirty="0"/>
              <a:t>Линии, связывающие центр с внешними границами</a:t>
            </a:r>
            <a:r>
              <a:rPr lang="ru-RU" sz="2000" dirty="0"/>
              <a:t>, говорят о способности ставить цели и достигать их, о </a:t>
            </a:r>
            <a:r>
              <a:rPr lang="ru-RU" sz="2000" dirty="0" smtClean="0"/>
              <a:t>хорошей воле.</a:t>
            </a:r>
          </a:p>
          <a:p>
            <a:endParaRPr lang="ru-RU" sz="2000" dirty="0"/>
          </a:p>
          <a:p>
            <a:r>
              <a:rPr lang="ru-RU" sz="2000" b="1" dirty="0"/>
              <a:t>Пустоты, большие свободные участки </a:t>
            </a:r>
            <a:r>
              <a:rPr lang="ru-RU" sz="2000" dirty="0"/>
              <a:t>– о желании скрыть или подавить свои чувства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b="1" dirty="0"/>
              <a:t>Симметрия</a:t>
            </a:r>
            <a:r>
              <a:rPr lang="ru-RU" sz="2000" dirty="0"/>
              <a:t> внутри круга говорит о внутренней̆ гармонии с самим </a:t>
            </a:r>
            <a:r>
              <a:rPr lang="ru-RU" sz="2000" dirty="0" smtClean="0"/>
              <a:t>собой.</a:t>
            </a:r>
          </a:p>
          <a:p>
            <a:endParaRPr lang="ru-RU" sz="2000" dirty="0"/>
          </a:p>
          <a:p>
            <a:r>
              <a:rPr lang="ru-RU" sz="2000" b="1" dirty="0" err="1"/>
              <a:t>Ассиметрия</a:t>
            </a:r>
            <a:r>
              <a:rPr lang="ru-RU" sz="2000" dirty="0"/>
              <a:t> может означать процесс психологических изменений или </a:t>
            </a:r>
            <a:r>
              <a:rPr lang="ru-RU" sz="2000" dirty="0" err="1"/>
              <a:t>невротическии</a:t>
            </a:r>
            <a:r>
              <a:rPr lang="ru-RU" sz="2000" dirty="0"/>
              <a:t>̆ внутренний конфликт (характерно для подростков).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36712"/>
            <a:ext cx="2774308" cy="25718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57897"/>
            <a:ext cx="2592288" cy="258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" b="3301"/>
          <a:stretch>
            <a:fillRect/>
          </a:stretch>
        </p:blipFill>
        <p:spPr>
          <a:xfrm>
            <a:off x="1259632" y="1124744"/>
            <a:ext cx="3396617" cy="2541110"/>
          </a:xfrm>
          <a:prstGeom prst="rect">
            <a:avLst/>
          </a:prstGeom>
          <a:solidFill>
            <a:schemeClr val="bg2">
              <a:shade val="50000"/>
            </a:schemeClr>
          </a:solidFill>
        </p:spPr>
      </p:pic>
      <p:pic>
        <p:nvPicPr>
          <p:cNvPr id="7" name=" 4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7" b="12597"/>
          <a:stretch>
            <a:fillRect/>
          </a:stretch>
        </p:blipFill>
        <p:spPr>
          <a:xfrm>
            <a:off x="3059832" y="2924944"/>
            <a:ext cx="3489954" cy="2610938"/>
          </a:xfrm>
          <a:prstGeom prst="rect">
            <a:avLst/>
          </a:prstGeom>
          <a:solidFill>
            <a:schemeClr val="bg2">
              <a:shade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8172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44" y="1030018"/>
            <a:ext cx="8529712" cy="4797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6423" y="819821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Потребность рисовать </a:t>
            </a:r>
            <a:r>
              <a:rPr lang="ru-RU" dirty="0" err="1"/>
              <a:t>мандалы</a:t>
            </a:r>
            <a:r>
              <a:rPr lang="ru-RU" dirty="0"/>
              <a:t>, особенно во время трудных периодов, возможно, означает, что бессознательное «Я» хочет быть защитником сознательного «Я»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11487" y="2574147"/>
            <a:ext cx="41273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Мандалами</a:t>
            </a:r>
            <a:r>
              <a:rPr lang="ru-RU" dirty="0" smtClean="0"/>
              <a:t> </a:t>
            </a:r>
            <a:r>
              <a:rPr lang="ru-RU" dirty="0"/>
              <a:t>являются, например, те абстрактные рисунки или каракули, которые мы бессознательно рисуем на листе бумаги, пока мы наедине сами с собой, например за чашечкой кофе, на собрании или конференции, которая нам неинтересна, или во время разговора по телефону. Эти рисунки, так или иначе, являются попыткой компенсировать нашу умственную рассеянность и упорядочить наше существование в этот момент.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79" y="656929"/>
            <a:ext cx="3665984" cy="1832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1" y="2780928"/>
            <a:ext cx="3826472" cy="244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4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42245" y="980728"/>
            <a:ext cx="6840760" cy="3528393"/>
          </a:xfrm>
        </p:spPr>
        <p:txBody>
          <a:bodyPr>
            <a:normAutofit fontScale="62500" lnSpcReduction="20000"/>
          </a:bodyPr>
          <a:lstStyle/>
          <a:p>
            <a:pPr marL="64008" indent="0"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atin typeface="Times New Roman"/>
                <a:ea typeface="Times New Roman"/>
              </a:rPr>
              <a:t>Мандалы</a:t>
            </a:r>
            <a:r>
              <a:rPr lang="ru-RU" sz="2800" b="1" dirty="0">
                <a:latin typeface="Times New Roman"/>
                <a:ea typeface="Times New Roman"/>
              </a:rPr>
              <a:t> могут быть как произведениями искусства, так и формами, созданными самой природой. Рисунки в окружностях были обнаружены еще в древних цивилизациях и присутствуют в современном мире. </a:t>
            </a:r>
            <a:r>
              <a:rPr lang="ru-RU" sz="2800" b="1" dirty="0" err="1">
                <a:latin typeface="Times New Roman"/>
                <a:ea typeface="Times New Roman"/>
              </a:rPr>
              <a:t>Мандалы</a:t>
            </a:r>
            <a:r>
              <a:rPr lang="ru-RU" sz="2800" b="1" dirty="0">
                <a:latin typeface="Times New Roman"/>
                <a:ea typeface="Times New Roman"/>
              </a:rPr>
              <a:t> находили в жилищах, хижинах, в пещерах.</a:t>
            </a:r>
          </a:p>
          <a:p>
            <a:pPr marL="64008" indent="0">
              <a:spcAft>
                <a:spcPts val="0"/>
              </a:spcAft>
              <a:buNone/>
            </a:pPr>
            <a:r>
              <a:rPr lang="ru-RU" sz="2800" b="1" dirty="0" smtClean="0">
                <a:latin typeface="Times New Roman"/>
                <a:ea typeface="Times New Roman"/>
              </a:rPr>
              <a:t>    </a:t>
            </a:r>
            <a:r>
              <a:rPr lang="ru-RU" sz="2800" b="1" dirty="0">
                <a:latin typeface="Times New Roman"/>
                <a:ea typeface="Times New Roman"/>
              </a:rPr>
              <a:t>Изображение </a:t>
            </a:r>
            <a:r>
              <a:rPr lang="ru-RU" sz="2800" b="1" dirty="0" err="1">
                <a:latin typeface="Times New Roman"/>
                <a:ea typeface="Times New Roman"/>
              </a:rPr>
              <a:t>мандал</a:t>
            </a:r>
            <a:r>
              <a:rPr lang="ru-RU" sz="2800" b="1" dirty="0">
                <a:latin typeface="Times New Roman"/>
                <a:ea typeface="Times New Roman"/>
              </a:rPr>
              <a:t> можно встретить у разных народов в разных культурах: на китайских бронзовых зеркалах, на бубнах сибирских шаманов, в схемах лабиринтов, в архитектурных композициях. Так, например, юрты кочевника – </a:t>
            </a:r>
            <a:r>
              <a:rPr lang="ru-RU" sz="2800" b="1" dirty="0" err="1">
                <a:latin typeface="Times New Roman"/>
                <a:ea typeface="Times New Roman"/>
              </a:rPr>
              <a:t>мандала</a:t>
            </a:r>
            <a:r>
              <a:rPr lang="ru-RU" sz="2800" b="1" dirty="0">
                <a:latin typeface="Times New Roman"/>
                <a:ea typeface="Times New Roman"/>
              </a:rPr>
              <a:t>, клумба в сквере, радующая глаз - </a:t>
            </a:r>
            <a:r>
              <a:rPr lang="ru-RU" sz="2800" b="1" dirty="0" err="1">
                <a:latin typeface="Times New Roman"/>
                <a:ea typeface="Times New Roman"/>
              </a:rPr>
              <a:t>мандала</a:t>
            </a:r>
            <a:r>
              <a:rPr lang="ru-RU" sz="2800" b="1" dirty="0">
                <a:latin typeface="Times New Roman"/>
                <a:ea typeface="Times New Roman"/>
              </a:rPr>
              <a:t>, наша планета Земля, какой она видится из космоса, компас, снежинка под микроскопом – и радужка человеческого глаза – также </a:t>
            </a:r>
            <a:r>
              <a:rPr lang="ru-RU" sz="2800" b="1" dirty="0" err="1">
                <a:latin typeface="Times New Roman"/>
                <a:ea typeface="Times New Roman"/>
              </a:rPr>
              <a:t>мандалы</a:t>
            </a:r>
            <a:r>
              <a:rPr lang="ru-RU" sz="2800" b="1" dirty="0">
                <a:latin typeface="Times New Roman"/>
                <a:ea typeface="Times New Roman"/>
              </a:rPr>
              <a:t>. </a:t>
            </a:r>
            <a:endParaRPr lang="ru-RU" b="1" dirty="0" smtClean="0"/>
          </a:p>
        </p:txBody>
      </p:sp>
      <p:pic>
        <p:nvPicPr>
          <p:cNvPr id="5" name="Содержимое 5" descr="krugi-mandaly"/>
          <p:cNvPicPr>
            <a:picLocks noGr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4221088"/>
            <a:ext cx="7358114" cy="19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3482" y="651468"/>
            <a:ext cx="6472254" cy="3857652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400599" y="1369799"/>
            <a:ext cx="63492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– </a:t>
            </a:r>
            <a:r>
              <a:rPr lang="ru-RU" dirty="0"/>
              <a:t>одно из направлений арт-терапии (исцеление искусством). 	  </a:t>
            </a:r>
          </a:p>
          <a:p>
            <a:endParaRPr lang="ru-RU" dirty="0"/>
          </a:p>
          <a:p>
            <a:r>
              <a:rPr lang="ru-RU" dirty="0"/>
              <a:t>  </a:t>
            </a:r>
            <a:r>
              <a:rPr lang="ru-RU" dirty="0" smtClean="0"/>
              <a:t> </a:t>
            </a:r>
            <a:r>
              <a:rPr lang="ru-RU" dirty="0"/>
              <a:t>Как считают психологи, все беспокойства и душевные трудности происходят из-за нехватки единства или из-за потери собственного центра.      </a:t>
            </a:r>
          </a:p>
          <a:p>
            <a:r>
              <a:rPr lang="ru-RU" dirty="0"/>
              <a:t>       Творческая работа с </a:t>
            </a:r>
            <a:r>
              <a:rPr lang="ru-RU" dirty="0" err="1"/>
              <a:t>мандалами</a:t>
            </a:r>
            <a:r>
              <a:rPr lang="ru-RU" dirty="0"/>
              <a:t> из-за их концентрической структуры привносит нужную энергию для восстановления спокойствия, чтобы мы чувствовали себя такими же «круглыми» и цельными, как </a:t>
            </a:r>
            <a:r>
              <a:rPr lang="ru-RU" dirty="0" err="1"/>
              <a:t>мандала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1537" y="8015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Техника медитативного рисунка-</a:t>
            </a:r>
            <a:r>
              <a:rPr lang="ru-RU" b="1" dirty="0" err="1"/>
              <a:t>мандала</a:t>
            </a:r>
            <a:endParaRPr lang="ru-RU" b="1" dirty="0"/>
          </a:p>
        </p:txBody>
      </p:sp>
      <p:pic>
        <p:nvPicPr>
          <p:cNvPr id="9" name="Picture 2" descr="D:\компьютер\работа мандалы\новое\Мандалы\fvgQ6O7N4w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794" y="53174"/>
            <a:ext cx="2071702" cy="2143140"/>
          </a:xfrm>
          <a:prstGeom prst="rect">
            <a:avLst/>
          </a:prstGeom>
          <a:noFill/>
        </p:spPr>
      </p:pic>
      <p:pic>
        <p:nvPicPr>
          <p:cNvPr id="10" name="Picture 3" descr="D:\компьютер\работа мандалы\новое\Мандалы\ef8D30V11n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794" y="2276872"/>
            <a:ext cx="2071702" cy="2143140"/>
          </a:xfrm>
          <a:prstGeom prst="rect">
            <a:avLst/>
          </a:prstGeom>
          <a:noFill/>
        </p:spPr>
      </p:pic>
      <p:pic>
        <p:nvPicPr>
          <p:cNvPr id="11" name="Picture 3" descr="D:\компьютер\работа мандалы\новое2\805701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438" y="4509120"/>
            <a:ext cx="2143140" cy="1928850"/>
          </a:xfrm>
          <a:prstGeom prst="rect">
            <a:avLst/>
          </a:prstGeom>
          <a:noFill/>
        </p:spPr>
      </p:pic>
      <p:pic>
        <p:nvPicPr>
          <p:cNvPr id="12" name="Рисунок 11" descr="mandaly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1537" y="4494042"/>
            <a:ext cx="5907405" cy="185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5" y="260648"/>
            <a:ext cx="756497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Что же дает работа с </a:t>
            </a:r>
            <a:r>
              <a:rPr lang="ru-RU" sz="2000" b="1" dirty="0" err="1">
                <a:latin typeface="Times New Roman"/>
                <a:ea typeface="Times New Roman"/>
              </a:rPr>
              <a:t>мандалой</a:t>
            </a:r>
            <a:r>
              <a:rPr lang="ru-RU" sz="2000" b="1" dirty="0">
                <a:latin typeface="Times New Roman"/>
                <a:ea typeface="Times New Roman"/>
              </a:rPr>
              <a:t>?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Умственное и телесное расслабление. С помощью рассматривания или создания </a:t>
            </a:r>
            <a:r>
              <a:rPr lang="ru-RU" sz="2000" dirty="0" err="1">
                <a:latin typeface="Times New Roman"/>
                <a:ea typeface="Times New Roman"/>
              </a:rPr>
              <a:t>мандалы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Вы </a:t>
            </a:r>
            <a:r>
              <a:rPr lang="ru-RU" sz="2000" dirty="0">
                <a:latin typeface="Times New Roman"/>
                <a:ea typeface="Times New Roman"/>
              </a:rPr>
              <a:t>можете познать самого себя и мир вокруг вас.</a:t>
            </a:r>
          </a:p>
          <a:p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·  развитие творческих способностей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·  развитие произвольности поведения;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·  развитие воображения;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·  снятие внутреннего напряжения, релаксация;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·  развитие мелкой моторики рук;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· 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графомоторных</a:t>
            </a:r>
            <a:r>
              <a:rPr lang="ru-RU" dirty="0">
                <a:latin typeface="Calibri"/>
                <a:ea typeface="Calibri"/>
                <a:cs typeface="Times New Roman"/>
              </a:rPr>
              <a:t> навыков;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·  воспитание аккуратности;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· активизация бессознательного.</a:t>
            </a:r>
            <a:r>
              <a:rPr lang="ru-RU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4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5" y="4077072"/>
            <a:ext cx="2233893" cy="2639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http://www.kompas.si/gallery/25931/cathedral%20of%20notre%20da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896" y="4077072"/>
            <a:ext cx="4756666" cy="26013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err="1">
                <a:solidFill>
                  <a:schemeClr val="tx1"/>
                </a:solidFill>
                <a:effectLst/>
              </a:rPr>
              <a:t>Гиперактивные</a:t>
            </a:r>
            <a:r>
              <a:rPr lang="ru-RU" sz="1600" b="1" dirty="0">
                <a:solidFill>
                  <a:schemeClr val="tx1"/>
                </a:solidFill>
                <a:effectLst/>
              </a:rPr>
              <a:t> и нервозные дети не являются феноменом в наше время, это не чудо, что наш мир стал шумным и хаотичным. Научить детей сосредоточиваться, </a:t>
            </a:r>
            <a:r>
              <a:rPr lang="ru-RU" sz="1600" b="1" dirty="0" smtClean="0">
                <a:solidFill>
                  <a:schemeClr val="tx1"/>
                </a:solidFill>
                <a:effectLst/>
              </a:rPr>
              <a:t>успокаиваться также  </a:t>
            </a:r>
            <a:r>
              <a:rPr lang="ru-RU" sz="1600" b="1" dirty="0">
                <a:solidFill>
                  <a:schemeClr val="tx1"/>
                </a:solidFill>
                <a:effectLst/>
              </a:rPr>
              <a:t>может помочь раскрашивание </a:t>
            </a:r>
            <a:r>
              <a:rPr lang="ru-RU" sz="1600" b="1" dirty="0" err="1">
                <a:solidFill>
                  <a:schemeClr val="tx1"/>
                </a:solidFill>
                <a:effectLst/>
              </a:rPr>
              <a:t>мандал</a:t>
            </a:r>
            <a:r>
              <a:rPr lang="ru-RU" sz="1600" b="1" dirty="0">
                <a:solidFill>
                  <a:schemeClr val="tx1"/>
                </a:solidFill>
                <a:effectLst/>
              </a:rPr>
              <a:t>.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endParaRPr lang="ru-RU" sz="16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357298"/>
            <a:ext cx="5372080" cy="5143536"/>
          </a:xfrm>
        </p:spPr>
        <p:txBody>
          <a:bodyPr>
            <a:normAutofit fontScale="25000" lnSpcReduction="20000"/>
          </a:bodyPr>
          <a:lstStyle/>
          <a:p>
            <a:pPr marL="64008" indent="0">
              <a:buNone/>
            </a:pP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какого возраста можно заниматься?</a:t>
            </a:r>
          </a:p>
          <a:p>
            <a:r>
              <a:rPr lang="ru-RU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 года – рисование в пустом круге (в этом возрасте важны цвет и форма). Рисуем вместе с мамой безопасными пальчиковыми красками (три основных цвета: красный, желтый, синий).</a:t>
            </a:r>
          </a:p>
          <a:p>
            <a:r>
              <a:rPr lang="ru-RU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3-5 лет – раскрашивание готовых </a:t>
            </a:r>
            <a:r>
              <a:rPr lang="ru-RU" sz="8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мандал</a:t>
            </a:r>
            <a:r>
              <a:rPr lang="ru-RU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выбор ребенка и рисование собственных. Набор карандашей (не менее 12 цветов), гуашь, цветная пастель, уголь, работа с цветным песком.</a:t>
            </a:r>
          </a:p>
          <a:p>
            <a:r>
              <a:rPr lang="ru-RU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6-7 лет – раскрашивание готовых </a:t>
            </a:r>
            <a:r>
              <a:rPr lang="ru-RU" sz="8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мандал</a:t>
            </a:r>
            <a:r>
              <a:rPr lang="ru-RU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выбор ребенка и рисование собственных.</a:t>
            </a:r>
          </a:p>
          <a:p>
            <a:pPr>
              <a:buNone/>
            </a:pPr>
            <a:endParaRPr lang="ru-RU" sz="7400" dirty="0" smtClean="0"/>
          </a:p>
          <a:p>
            <a:pPr>
              <a:buNone/>
            </a:pPr>
            <a:endParaRPr lang="ru-RU" sz="8000" dirty="0" smtClean="0"/>
          </a:p>
          <a:p>
            <a:endParaRPr lang="ru-RU" sz="7400" dirty="0" smtClean="0"/>
          </a:p>
          <a:p>
            <a:endParaRPr lang="ru-RU" sz="74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  <p:pic>
        <p:nvPicPr>
          <p:cNvPr id="6" name="Рисунок 5" descr="Мандалы для саморегуляци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124744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оздание мандал с детьм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322" y="3706767"/>
            <a:ext cx="3357585" cy="264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в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/>
                <a:latin typeface="Arial Black" pitchFamily="34" charset="0"/>
              </a:rPr>
              <a:t>психокоррекционной</a:t>
            </a:r>
            <a:r>
              <a:rPr lang="ru-RU" sz="2000" dirty="0">
                <a:solidFill>
                  <a:schemeClr val="bg1"/>
                </a:solidFill>
                <a:effectLst/>
                <a:latin typeface="Arial Black" pitchFamily="34" charset="0"/>
              </a:rPr>
              <a:t> и развивающей работе с детьми и подростками психологические возможности </a:t>
            </a:r>
            <a:r>
              <a:rPr lang="ru-RU" sz="2000" dirty="0" err="1">
                <a:solidFill>
                  <a:schemeClr val="bg1"/>
                </a:solidFill>
                <a:effectLst/>
                <a:latin typeface="Arial Black" pitchFamily="34" charset="0"/>
              </a:rPr>
              <a:t>мандал</a:t>
            </a:r>
            <a:r>
              <a:rPr lang="ru-RU" sz="2000" dirty="0">
                <a:solidFill>
                  <a:schemeClr val="bg1"/>
                </a:solidFill>
                <a:effectLst/>
                <a:latin typeface="Arial Black" pitchFamily="34" charset="0"/>
              </a:rPr>
              <a:t> возможно применять: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7787208" cy="473089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i="1" dirty="0"/>
              <a:t>в целях коррекции эмоционального состояния, нормализации поведения</a:t>
            </a:r>
            <a:r>
              <a:rPr lang="ru-RU" dirty="0"/>
              <a:t> (раскрашивание готовых </a:t>
            </a:r>
            <a:r>
              <a:rPr lang="ru-RU" dirty="0" err="1"/>
              <a:t>мандал</a:t>
            </a:r>
            <a:r>
              <a:rPr lang="ru-RU" dirty="0"/>
              <a:t>-раскрасок)</a:t>
            </a:r>
          </a:p>
          <a:p>
            <a:pPr lvl="0"/>
            <a:r>
              <a:rPr lang="ru-RU" i="1" dirty="0"/>
              <a:t>в целях диагностики актуального настроения</a:t>
            </a:r>
            <a:r>
              <a:rPr lang="ru-RU" dirty="0"/>
              <a:t> (раскрашивание белого круга)</a:t>
            </a:r>
          </a:p>
          <a:p>
            <a:pPr lvl="0"/>
            <a:r>
              <a:rPr lang="ru-RU" i="1" dirty="0"/>
              <a:t>в целях изучения групповых взаимоотношений</a:t>
            </a:r>
            <a:r>
              <a:rPr lang="ru-RU" dirty="0"/>
              <a:t> (создание индивидуальных </a:t>
            </a:r>
            <a:r>
              <a:rPr lang="ru-RU" dirty="0" err="1"/>
              <a:t>мандал</a:t>
            </a:r>
            <a:r>
              <a:rPr lang="ru-RU" dirty="0"/>
              <a:t> в группе с последующим созданием коллективной композиции)</a:t>
            </a:r>
          </a:p>
          <a:p>
            <a:pPr lvl="0"/>
            <a:r>
              <a:rPr lang="ru-RU" i="1" dirty="0"/>
              <a:t>с целью диагностики и коррекции конкретной проблемы</a:t>
            </a:r>
            <a:r>
              <a:rPr lang="ru-RU" dirty="0"/>
              <a:t> (раскрасить круг символизирующий школу, семью, образ «Я», дружбу, любовь, гнев и пр.)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83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1765</TotalTime>
  <Words>1087</Words>
  <Application>Microsoft Office PowerPoint</Application>
  <PresentationFormat>Экран (4:3)</PresentationFormat>
  <Paragraphs>115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Яркая</vt:lpstr>
      <vt:lpstr>   Мастер – класс для педагогов: "Техника медитативного рисунка - Мандала"</vt:lpstr>
      <vt:lpstr>Презентация PowerPoint</vt:lpstr>
      <vt:lpstr>Что такое мандала?</vt:lpstr>
      <vt:lpstr>Презентация PowerPoint</vt:lpstr>
      <vt:lpstr>Презентация PowerPoint</vt:lpstr>
      <vt:lpstr>Презентация PowerPoint</vt:lpstr>
      <vt:lpstr>Презентация PowerPoint</vt:lpstr>
      <vt:lpstr>Гиперактивные и нервозные дети не являются феноменом в наше время, это не чудо, что наш мир стал шумным и хаотичным. Научить детей сосредоточиваться, успокаиваться также  может помочь раскрашивание мандал. </vt:lpstr>
      <vt:lpstr>в психокоррекционной и развивающей работе с детьми и подростками психологические возможности мандал возможно применять: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этой технологии есть свои тонкости:</vt:lpstr>
      <vt:lpstr>Презентация PowerPoint</vt:lpstr>
      <vt:lpstr>Знакомство с цветотерапией и символикой мандал. </vt:lpstr>
      <vt:lpstr>Значение цвета в мандале: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Серый — безнадёжность, депрессия, вина.  Белый — духовность, трансформация, чистый лист, единство в котором соединяется разнообразие мира. Белый — это все цвета, ещё не проявленные на свои спектры.   </vt:lpstr>
      <vt:lpstr>Презентация PowerPoint</vt:lpstr>
      <vt:lpstr>Значение форм в мандале: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МАНДАЛА  ПО  ДАТЕ  РОЖДЕНИЯ</dc:title>
  <dc:creator>user</dc:creator>
  <cp:lastModifiedBy>Ира</cp:lastModifiedBy>
  <cp:revision>217</cp:revision>
  <dcterms:created xsi:type="dcterms:W3CDTF">2015-06-23T20:18:17Z</dcterms:created>
  <dcterms:modified xsi:type="dcterms:W3CDTF">2018-05-16T15:41:25Z</dcterms:modified>
</cp:coreProperties>
</file>